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  <p:sldId id="263" r:id="rId9"/>
    <p:sldId id="264" r:id="rId10"/>
    <p:sldId id="265" r:id="rId11"/>
    <p:sldId id="267" r:id="rId12"/>
    <p:sldId id="266" r:id="rId13"/>
    <p:sldId id="268" r:id="rId14"/>
    <p:sldId id="269" r:id="rId15"/>
    <p:sldId id="270" r:id="rId16"/>
    <p:sldId id="271" r:id="rId17"/>
    <p:sldId id="272" r:id="rId18"/>
    <p:sldId id="274" r:id="rId19"/>
    <p:sldId id="273" r:id="rId20"/>
    <p:sldId id="275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08"/>
  </p:normalViewPr>
  <p:slideViewPr>
    <p:cSldViewPr snapToGrid="0" snapToObjects="1">
      <p:cViewPr varScale="1">
        <p:scale>
          <a:sx n="81" d="100"/>
          <a:sy n="81" d="100"/>
        </p:scale>
        <p:origin x="88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C4BF90-B051-6C48-BEDC-EF95BF848C5C}" type="datetimeFigureOut">
              <a:rPr lang="en-US" smtClean="0"/>
              <a:t>4/18/20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9D2E50-079A-3D4E-B319-1FD5A31FA6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7469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9D2E50-079A-3D4E-B319-1FD5A31FA68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2589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5923F103-BC34-4FE4-A40E-EDDEECFDA5D0}" type="datetimeFigureOut">
              <a:rPr lang="en-US" dirty="0"/>
              <a:pPr/>
              <a:t>4/18/20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A1CC3-2375-41D4-9E03-427CAF2A4C1A}" type="datetimeFigureOut">
              <a:rPr lang="en-US" dirty="0"/>
              <a:t>4/18/20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6868-8199-4C2C-A5B1-63AEE139F88E}" type="datetimeFigureOut">
              <a:rPr lang="en-US" dirty="0"/>
              <a:t>4/18/20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9FF7F-6988-44CC-821B-644E70CD2F73}" type="datetimeFigureOut">
              <a:rPr lang="en-US" dirty="0"/>
              <a:t>4/18/20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2C299-16B2-4475-990D-751901EACC14}" type="datetimeFigureOut">
              <a:rPr lang="en-US" dirty="0"/>
              <a:t>4/18/20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86839-B9D8-4651-8783-F325ECE74E65}" type="datetimeFigureOut">
              <a:rPr lang="en-US" dirty="0"/>
              <a:t>4/18/20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84F64-32F6-45C5-931F-ADC1662401D0}" type="datetimeFigureOut">
              <a:rPr lang="en-US" dirty="0"/>
              <a:t>4/18/20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53086D93-FCAC-47E0-A2EE-787E62CA814C}" type="datetimeFigureOut">
              <a:rPr lang="en-US" dirty="0"/>
              <a:t>4/18/20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CDA879A6-0FD0-4734-A311-86BFCA472E6E}" type="datetimeFigureOut">
              <a:rPr lang="en-US" dirty="0"/>
              <a:t>4/18/20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dirty="0"/>
              <a:t>4/18/20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6425-0181-43F2-84FC-787E803FD2F8}" type="datetimeFigureOut">
              <a:rPr lang="en-US" dirty="0"/>
              <a:t>4/18/20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dirty="0"/>
              <a:t>4/18/20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dirty="0"/>
              <a:t>4/18/20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dirty="0"/>
              <a:t>4/18/20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dirty="0"/>
              <a:t>4/18/20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86A4C-8E40-4F87-A4F0-01A0687C5742}" type="datetimeFigureOut">
              <a:rPr lang="en-US" dirty="0"/>
              <a:t>4/18/20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FigureOut">
              <a:rPr lang="en-US" dirty="0"/>
              <a:t>4/18/20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2BE451C3-0FF4-47C4-B829-773ADF60F88C}" type="datetimeFigureOut">
              <a:rPr lang="en-US" dirty="0"/>
              <a:t>4/18/20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3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72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8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Employee Analysis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Tina </a:t>
            </a:r>
            <a:r>
              <a:rPr lang="en-US" dirty="0" err="1" smtClean="0"/>
              <a:t>Pai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9160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Predicting Attrition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5159" y="1637018"/>
            <a:ext cx="3854130" cy="27529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7578" y="1635887"/>
            <a:ext cx="3757578" cy="268398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79290" y="4251455"/>
            <a:ext cx="3560016" cy="254286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33015" y="4342091"/>
            <a:ext cx="3500155" cy="250011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4033" y="4426080"/>
            <a:ext cx="3315542" cy="23682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4198" y="1635887"/>
            <a:ext cx="3910961" cy="2793543"/>
          </a:xfrm>
          <a:prstGeom prst="rect">
            <a:avLst/>
          </a:prstGeom>
        </p:spPr>
      </p:pic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5593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Predicting Attrition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Naïve Bayes model is not bad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9745" y="2603500"/>
            <a:ext cx="5801491" cy="414392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4957" y="3255372"/>
            <a:ext cx="3565415" cy="3128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3672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Predicting Attrition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KNN model is terrible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5657" y="3294774"/>
            <a:ext cx="4631690" cy="33083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7347" y="3326962"/>
            <a:ext cx="4627119" cy="3243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5655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Predicting Attrition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Random forest is the best of our models</a:t>
            </a:r>
          </a:p>
          <a:p>
            <a:r>
              <a:rPr lang="en-US" dirty="0" smtClean="0"/>
              <a:t>Threshold of .5 is good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1021" y="1036121"/>
            <a:ext cx="4310152" cy="30786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7546" y="3979021"/>
            <a:ext cx="4193628" cy="299544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4860" y="3617879"/>
            <a:ext cx="3281636" cy="2879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1691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Predicting Salary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4552163" cy="3416300"/>
          </a:xfrm>
        </p:spPr>
        <p:txBody>
          <a:bodyPr/>
          <a:lstStyle/>
          <a:p>
            <a:r>
              <a:rPr lang="en-US" dirty="0" smtClean="0"/>
              <a:t>Job Level is strong predictor </a:t>
            </a:r>
            <a:r>
              <a:rPr lang="en-US" smtClean="0"/>
              <a:t>of salary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9871" y="2322745"/>
            <a:ext cx="6132129" cy="4394242"/>
          </a:xfrm>
          <a:prstGeom prst="rect">
            <a:avLst/>
          </a:prstGeom>
        </p:spPr>
      </p:pic>
      <p:sp>
        <p:nvSpPr>
          <p:cNvPr id="5" name="Frame 4"/>
          <p:cNvSpPr/>
          <p:nvPr/>
        </p:nvSpPr>
        <p:spPr>
          <a:xfrm>
            <a:off x="8576440" y="4903076"/>
            <a:ext cx="1339927" cy="930165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92894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Predicting Salary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5" y="2603500"/>
            <a:ext cx="4743914" cy="3416300"/>
          </a:xfrm>
        </p:spPr>
        <p:txBody>
          <a:bodyPr/>
          <a:lstStyle/>
          <a:p>
            <a:r>
              <a:rPr lang="en-US" dirty="0" smtClean="0"/>
              <a:t>Total Working Years is a good predictor </a:t>
            </a:r>
            <a:r>
              <a:rPr lang="en-US" smtClean="0"/>
              <a:t>of income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8868" y="2417338"/>
            <a:ext cx="5954900" cy="4267241"/>
          </a:xfrm>
          <a:prstGeom prst="rect">
            <a:avLst/>
          </a:prstGeom>
        </p:spPr>
      </p:pic>
      <p:sp>
        <p:nvSpPr>
          <p:cNvPr id="5" name="Frame 4"/>
          <p:cNvSpPr/>
          <p:nvPr/>
        </p:nvSpPr>
        <p:spPr>
          <a:xfrm>
            <a:off x="8667235" y="5712811"/>
            <a:ext cx="1339927" cy="930165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88292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Predicting Salary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Most categorical variables are not very telling about income</a:t>
            </a:r>
          </a:p>
          <a:p>
            <a:r>
              <a:rPr lang="en-US" dirty="0" smtClean="0"/>
              <a:t>Job Role has the most obvious, then a little bit in education and attrition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098" y="3767957"/>
            <a:ext cx="4071343" cy="291749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6442" y="3767956"/>
            <a:ext cx="4071344" cy="291749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7786" y="3845752"/>
            <a:ext cx="3854214" cy="2761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1592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Predicting Salary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Picked a linear model with lowest RMSE out of 4 linear models we tried</a:t>
            </a:r>
          </a:p>
          <a:p>
            <a:r>
              <a:rPr lang="en-US" dirty="0" err="1"/>
              <a:t>MonthlyIncome</a:t>
            </a:r>
            <a:r>
              <a:rPr lang="en-US" dirty="0"/>
              <a:t> ~ </a:t>
            </a:r>
            <a:r>
              <a:rPr lang="en-US" dirty="0" err="1"/>
              <a:t>JobLevel</a:t>
            </a:r>
            <a:r>
              <a:rPr lang="en-US" dirty="0"/>
              <a:t> + </a:t>
            </a:r>
            <a:r>
              <a:rPr lang="en-US" dirty="0" err="1"/>
              <a:t>JobRole</a:t>
            </a:r>
            <a:r>
              <a:rPr lang="en-US" dirty="0"/>
              <a:t> + </a:t>
            </a:r>
            <a:r>
              <a:rPr lang="en-US" dirty="0" err="1"/>
              <a:t>TotalWorkingYears</a:t>
            </a:r>
            <a:r>
              <a:rPr lang="en-US" dirty="0"/>
              <a:t> + </a:t>
            </a:r>
            <a:r>
              <a:rPr lang="en-US" dirty="0" err="1"/>
              <a:t>BusinessTravel</a:t>
            </a:r>
            <a:r>
              <a:rPr lang="en-US" dirty="0"/>
              <a:t> + </a:t>
            </a:r>
            <a:r>
              <a:rPr lang="en-US" dirty="0" err="1"/>
              <a:t>DailyRate</a:t>
            </a:r>
            <a:r>
              <a:rPr lang="en-US" dirty="0"/>
              <a:t> + Gender </a:t>
            </a:r>
            <a:r>
              <a:rPr lang="en-US" dirty="0" smtClean="0"/>
              <a:t>+ </a:t>
            </a:r>
            <a:r>
              <a:rPr lang="en-US" dirty="0" err="1" smtClean="0"/>
              <a:t>MonthlyRate</a:t>
            </a:r>
            <a:r>
              <a:rPr lang="en-US" dirty="0" smtClean="0"/>
              <a:t> </a:t>
            </a:r>
            <a:r>
              <a:rPr lang="en-US" dirty="0"/>
              <a:t>+ Department + </a:t>
            </a:r>
            <a:r>
              <a:rPr lang="en-US" dirty="0" err="1"/>
              <a:t>JobRole:TotalWorkingYears</a:t>
            </a:r>
            <a:r>
              <a:rPr lang="en-US" dirty="0"/>
              <a:t> + </a:t>
            </a:r>
            <a:r>
              <a:rPr lang="en-US" dirty="0" err="1"/>
              <a:t>TotalWorkingYears:BusinessTravel</a:t>
            </a:r>
            <a:endParaRPr lang="en-US" dirty="0"/>
          </a:p>
          <a:p>
            <a:r>
              <a:rPr lang="en-US" dirty="0"/>
              <a:t>Manual RMSE: 1691</a:t>
            </a:r>
          </a:p>
          <a:p>
            <a:r>
              <a:rPr lang="en-US" dirty="0"/>
              <a:t>Full RMSE: 1143</a:t>
            </a:r>
          </a:p>
          <a:p>
            <a:r>
              <a:rPr lang="en-US" dirty="0"/>
              <a:t>LASSO 1 RMSE: 1057</a:t>
            </a:r>
          </a:p>
          <a:p>
            <a:r>
              <a:rPr lang="en-US" dirty="0"/>
              <a:t>LASSO 2 (with interactions) RMSE: 1026</a:t>
            </a:r>
          </a:p>
          <a:p>
            <a:r>
              <a:rPr lang="en-US" dirty="0"/>
              <a:t>Forward (with interactions) RMSE: 999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7091" y="3950368"/>
            <a:ext cx="3909704" cy="2554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4395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Predicting Salary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KNN was a bad model compared to Linear Regression</a:t>
            </a:r>
          </a:p>
          <a:p>
            <a:r>
              <a:rPr lang="en-US" dirty="0"/>
              <a:t>Everything RMSE: </a:t>
            </a:r>
            <a:r>
              <a:rPr lang="en-US" dirty="0" smtClean="0"/>
              <a:t>7701</a:t>
            </a:r>
          </a:p>
          <a:p>
            <a:r>
              <a:rPr lang="en-US" dirty="0" smtClean="0"/>
              <a:t>Manual </a:t>
            </a:r>
            <a:r>
              <a:rPr lang="en-US" dirty="0"/>
              <a:t>RMSE: </a:t>
            </a:r>
            <a:r>
              <a:rPr lang="en-US" dirty="0" smtClean="0"/>
              <a:t>7677</a:t>
            </a:r>
          </a:p>
          <a:p>
            <a:r>
              <a:rPr lang="en-US" dirty="0" err="1" smtClean="0"/>
              <a:t>JobLevel</a:t>
            </a:r>
            <a:r>
              <a:rPr lang="en-US" dirty="0" smtClean="0"/>
              <a:t> </a:t>
            </a:r>
            <a:r>
              <a:rPr lang="en-US" dirty="0" err="1"/>
              <a:t>TotalWorkingYears</a:t>
            </a:r>
            <a:r>
              <a:rPr lang="en-US" dirty="0"/>
              <a:t> RMSE: </a:t>
            </a:r>
            <a:r>
              <a:rPr lang="en-US" dirty="0" smtClean="0"/>
              <a:t>7675</a:t>
            </a:r>
          </a:p>
          <a:p>
            <a:r>
              <a:rPr lang="en-US" dirty="0" smtClean="0"/>
              <a:t>PCs </a:t>
            </a:r>
            <a:r>
              <a:rPr lang="en-US" dirty="0"/>
              <a:t>RMSE: 7685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5091" y="3501512"/>
            <a:ext cx="5526909" cy="335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4867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Predicting Salary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3543169" cy="341630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Interpretation examples:</a:t>
            </a:r>
          </a:p>
          <a:p>
            <a:r>
              <a:rPr lang="en-US" dirty="0" err="1" smtClean="0"/>
              <a:t>TotalWorkingYears</a:t>
            </a:r>
            <a:r>
              <a:rPr lang="en-US" dirty="0"/>
              <a:t>: We will ignore this coefficient because we have an interaction term involving </a:t>
            </a:r>
            <a:r>
              <a:rPr lang="en-US" dirty="0" err="1"/>
              <a:t>TotalWorkingYears</a:t>
            </a:r>
            <a:endParaRPr lang="en-US" dirty="0"/>
          </a:p>
          <a:p>
            <a:r>
              <a:rPr lang="en-US" dirty="0" err="1"/>
              <a:t>JobRoleHumanResources</a:t>
            </a:r>
            <a:r>
              <a:rPr lang="en-US" dirty="0"/>
              <a:t>: On average, a person in the human resources job role makes $863 more than a healthcare representative per month, all else being equal.</a:t>
            </a:r>
          </a:p>
          <a:p>
            <a:r>
              <a:rPr lang="en-US" dirty="0" err="1"/>
              <a:t>TotalWorkingYears:BusinessTravelTravel_Frequently</a:t>
            </a:r>
            <a:r>
              <a:rPr lang="en-US" dirty="0"/>
              <a:t> : On average, a person who travels frequently will make $37 less per total year of work than a person who does not travel for work, all else being equal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0525" y="2381309"/>
            <a:ext cx="7371475" cy="4476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7228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1) Job role insights</a:t>
            </a:r>
          </a:p>
          <a:p>
            <a:r>
              <a:rPr lang="en-US" dirty="0" smtClean="0"/>
              <a:t>2) Model for Attrition</a:t>
            </a:r>
          </a:p>
          <a:p>
            <a:r>
              <a:rPr lang="en-US" dirty="0" smtClean="0"/>
              <a:t>3) Model for Salary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57793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Job Insights</a:t>
            </a:r>
          </a:p>
          <a:p>
            <a:r>
              <a:rPr lang="en-US" dirty="0" smtClean="0"/>
              <a:t>Predicting Attrition</a:t>
            </a:r>
          </a:p>
          <a:p>
            <a:pPr lvl="1"/>
            <a:r>
              <a:rPr lang="en-US" dirty="0" smtClean="0"/>
              <a:t>Job involvement</a:t>
            </a:r>
          </a:p>
          <a:p>
            <a:pPr lvl="1"/>
            <a:r>
              <a:rPr lang="en-US" dirty="0" smtClean="0"/>
              <a:t>Overtime</a:t>
            </a:r>
          </a:p>
          <a:p>
            <a:pPr lvl="1"/>
            <a:r>
              <a:rPr lang="en-US" dirty="0" smtClean="0"/>
              <a:t>Job Role</a:t>
            </a:r>
          </a:p>
          <a:p>
            <a:r>
              <a:rPr lang="en-US" dirty="0" smtClean="0"/>
              <a:t>Predicting Salary</a:t>
            </a:r>
          </a:p>
          <a:p>
            <a:pPr lvl="1"/>
            <a:r>
              <a:rPr lang="en-US" dirty="0" smtClean="0"/>
              <a:t>Job Level</a:t>
            </a:r>
          </a:p>
          <a:p>
            <a:pPr lvl="1"/>
            <a:r>
              <a:rPr lang="en-US" dirty="0" smtClean="0"/>
              <a:t>Total working years</a:t>
            </a:r>
          </a:p>
          <a:p>
            <a:pPr lvl="1"/>
            <a:r>
              <a:rPr lang="en-US" dirty="0" smtClean="0"/>
              <a:t>Job Role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36653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Job Role Insights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5" y="2603500"/>
            <a:ext cx="4380706" cy="3416300"/>
          </a:xfrm>
        </p:spPr>
        <p:txBody>
          <a:bodyPr/>
          <a:lstStyle/>
          <a:p>
            <a:r>
              <a:rPr lang="en-US" dirty="0" smtClean="0"/>
              <a:t>There is not a major difference in job satisfaction across job roles</a:t>
            </a:r>
          </a:p>
          <a:p>
            <a:r>
              <a:rPr lang="en-US" dirty="0" smtClean="0"/>
              <a:t>Chi Squared p = .35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5660" y="2361121"/>
            <a:ext cx="6014818" cy="424835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7855" y="1327150"/>
            <a:ext cx="5918200" cy="97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3896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Job Role Insights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5" y="2603500"/>
            <a:ext cx="5009362" cy="3416300"/>
          </a:xfrm>
        </p:spPr>
        <p:txBody>
          <a:bodyPr>
            <a:normAutofit/>
          </a:bodyPr>
          <a:lstStyle/>
          <a:p>
            <a:r>
              <a:rPr lang="en-US" dirty="0" smtClean="0"/>
              <a:t>Education background is related to what job role people have</a:t>
            </a:r>
          </a:p>
          <a:p>
            <a:r>
              <a:rPr lang="en-US" dirty="0" smtClean="0"/>
              <a:t>People </a:t>
            </a:r>
            <a:r>
              <a:rPr lang="en-US" dirty="0"/>
              <a:t>in more technical roles come from </a:t>
            </a:r>
            <a:r>
              <a:rPr lang="en-US" dirty="0" smtClean="0"/>
              <a:t>STEM backgrounds more </a:t>
            </a:r>
            <a:r>
              <a:rPr lang="en-US" dirty="0"/>
              <a:t>than people in less technical roles:</a:t>
            </a:r>
          </a:p>
          <a:p>
            <a:pPr lvl="1"/>
            <a:r>
              <a:rPr lang="en-US" dirty="0"/>
              <a:t>Those who got Marketing or Human Resources degrees were all either in HR, management, or sales</a:t>
            </a:r>
          </a:p>
          <a:p>
            <a:pPr lvl="1"/>
            <a:r>
              <a:rPr lang="en-US" dirty="0"/>
              <a:t>All the people in research-related jobs had science, medical, technical, or other degrees.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4316" y="2286472"/>
            <a:ext cx="6027683" cy="4266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2634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Job Role Insights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5" y="2603500"/>
            <a:ext cx="5009362" cy="3416300"/>
          </a:xfrm>
        </p:spPr>
        <p:txBody>
          <a:bodyPr>
            <a:normAutofit/>
          </a:bodyPr>
          <a:lstStyle/>
          <a:p>
            <a:r>
              <a:rPr lang="en-US" dirty="0" smtClean="0"/>
              <a:t>Income is very related to what job role people have</a:t>
            </a:r>
          </a:p>
          <a:p>
            <a:r>
              <a:rPr lang="en-US" dirty="0" smtClean="0"/>
              <a:t>Least $: HR</a:t>
            </a:r>
            <a:r>
              <a:rPr lang="en-US" dirty="0"/>
              <a:t>, lab technician, research scientist, and sales </a:t>
            </a:r>
            <a:r>
              <a:rPr lang="en-US" dirty="0" smtClean="0"/>
              <a:t>representatives</a:t>
            </a:r>
            <a:endParaRPr lang="en-US" dirty="0"/>
          </a:p>
          <a:p>
            <a:r>
              <a:rPr lang="en-US" dirty="0" smtClean="0"/>
              <a:t>Middle $: Healthcare </a:t>
            </a:r>
            <a:r>
              <a:rPr lang="en-US" dirty="0"/>
              <a:t>representatives, Manufacturing directors, and sales </a:t>
            </a:r>
            <a:r>
              <a:rPr lang="en-US" dirty="0" smtClean="0"/>
              <a:t>executives</a:t>
            </a:r>
          </a:p>
          <a:p>
            <a:r>
              <a:rPr lang="en-US" dirty="0" smtClean="0"/>
              <a:t>Most $: </a:t>
            </a:r>
            <a:r>
              <a:rPr lang="en-US" dirty="0"/>
              <a:t>Managers and Research directors make the most money.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4983" y="2349534"/>
            <a:ext cx="6027684" cy="4266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1115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Job Role Insights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5" y="2603500"/>
            <a:ext cx="4347212" cy="3416300"/>
          </a:xfrm>
        </p:spPr>
        <p:txBody>
          <a:bodyPr>
            <a:normAutofit/>
          </a:bodyPr>
          <a:lstStyle/>
          <a:p>
            <a:r>
              <a:rPr lang="en-US" dirty="0"/>
              <a:t>There is a difference across the job roles regarding how long people of these roles have been in the work force (p &lt; 2e-16 from one-way ANOVA test</a:t>
            </a:r>
            <a:r>
              <a:rPr lang="en-US" dirty="0" smtClean="0"/>
              <a:t>).</a:t>
            </a:r>
          </a:p>
          <a:p>
            <a:r>
              <a:rPr lang="en-US" dirty="0" smtClean="0"/>
              <a:t>Most entry-level: </a:t>
            </a:r>
            <a:r>
              <a:rPr lang="en-US" dirty="0"/>
              <a:t>Sales </a:t>
            </a:r>
            <a:r>
              <a:rPr lang="en-US" dirty="0" smtClean="0"/>
              <a:t>representative </a:t>
            </a:r>
            <a:r>
              <a:rPr lang="en-US" dirty="0"/>
              <a:t>and </a:t>
            </a:r>
            <a:r>
              <a:rPr lang="en-US" dirty="0" smtClean="0"/>
              <a:t>HR</a:t>
            </a:r>
          </a:p>
          <a:p>
            <a:r>
              <a:rPr lang="en-US" dirty="0" smtClean="0"/>
              <a:t>Most experienced: manager </a:t>
            </a:r>
            <a:r>
              <a:rPr lang="en-US" dirty="0"/>
              <a:t>and </a:t>
            </a:r>
            <a:r>
              <a:rPr lang="en-US" dirty="0" smtClean="0"/>
              <a:t>director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1807" y="2300589"/>
            <a:ext cx="6163660" cy="436253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1719" y="1068689"/>
            <a:ext cx="6311900" cy="123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121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Job Role Insights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4678287" cy="3416300"/>
          </a:xfrm>
        </p:spPr>
        <p:txBody>
          <a:bodyPr/>
          <a:lstStyle/>
          <a:p>
            <a:r>
              <a:rPr lang="en-US" dirty="0"/>
              <a:t>All the job roles are similar in their distribution of amount of job involvement, at least according to this data (p = .62 from Chi Square </a:t>
            </a:r>
            <a:r>
              <a:rPr lang="en-US" dirty="0" smtClean="0"/>
              <a:t>test)</a:t>
            </a:r>
          </a:p>
          <a:p>
            <a:r>
              <a:rPr lang="en-US" dirty="0" smtClean="0"/>
              <a:t>We </a:t>
            </a:r>
            <a:r>
              <a:rPr lang="en-US" dirty="0"/>
              <a:t>don’t have insight as to what the definitions of these job involvement level break outs are, so it is hard to interpret this deeply</a:t>
            </a:r>
            <a:r>
              <a:rPr lang="en-US" dirty="0" smtClean="0"/>
              <a:t>.</a:t>
            </a:r>
          </a:p>
          <a:p>
            <a:r>
              <a:rPr lang="en-US" dirty="0" smtClean="0"/>
              <a:t>But later we’ll see job involvement important in predicting attrition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9364" y="2330732"/>
            <a:ext cx="6062279" cy="437027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3241" y="1327150"/>
            <a:ext cx="5816600" cy="107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6226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Predicting Attrition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4331445" cy="3416300"/>
          </a:xfrm>
        </p:spPr>
        <p:txBody>
          <a:bodyPr/>
          <a:lstStyle/>
          <a:p>
            <a:r>
              <a:rPr lang="en-US" dirty="0" smtClean="0"/>
              <a:t>No clear clusters of attrition-- attrition is scattered across the continuous variables</a:t>
            </a:r>
          </a:p>
          <a:p>
            <a:r>
              <a:rPr lang="en-US" dirty="0" smtClean="0"/>
              <a:t>Attrition has some differences in distribution of variables related to length of time in a position</a:t>
            </a:r>
          </a:p>
          <a:p>
            <a:pPr lvl="1"/>
            <a:r>
              <a:rPr lang="en-US" dirty="0" smtClean="0"/>
              <a:t>These variables are quite correlated with each other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399" y="2260718"/>
            <a:ext cx="6507217" cy="4597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59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Predicting Attrition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5" y="2603500"/>
            <a:ext cx="4615224" cy="3416300"/>
          </a:xfrm>
        </p:spPr>
        <p:txBody>
          <a:bodyPr/>
          <a:lstStyle/>
          <a:p>
            <a:r>
              <a:rPr lang="en-US" dirty="0" smtClean="0"/>
              <a:t>Year in current role has a lower mean among those who did not leave the company (p value .000001 from T Test)</a:t>
            </a:r>
          </a:p>
          <a:p>
            <a:r>
              <a:rPr lang="en-US" dirty="0" smtClean="0"/>
              <a:t>Yes population: ~ 0 – 4 </a:t>
            </a:r>
            <a:r>
              <a:rPr lang="en-US" dirty="0" err="1" smtClean="0"/>
              <a:t>yrs</a:t>
            </a:r>
            <a:endParaRPr lang="en-US" dirty="0" smtClean="0"/>
          </a:p>
          <a:p>
            <a:r>
              <a:rPr lang="en-US" dirty="0" smtClean="0"/>
              <a:t>No population: ~ 3 – 7 </a:t>
            </a:r>
            <a:r>
              <a:rPr lang="en-US" dirty="0" err="1" smtClean="0"/>
              <a:t>yrs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037" y="2603500"/>
            <a:ext cx="5853110" cy="413516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037" y="644675"/>
            <a:ext cx="5589039" cy="1958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87105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74</TotalTime>
  <Words>629</Words>
  <Application>Microsoft Macintosh PowerPoint</Application>
  <PresentationFormat>Widescreen</PresentationFormat>
  <Paragraphs>80</Paragraphs>
  <Slides>20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Calibri</vt:lpstr>
      <vt:lpstr>Century Gothic</vt:lpstr>
      <vt:lpstr>Wingdings 3</vt:lpstr>
      <vt:lpstr>Arial</vt:lpstr>
      <vt:lpstr>Ion Boardroom</vt:lpstr>
      <vt:lpstr>Employee Analysis</vt:lpstr>
      <vt:lpstr>Agenda</vt:lpstr>
      <vt:lpstr>Job Role Insights</vt:lpstr>
      <vt:lpstr>Job Role Insights</vt:lpstr>
      <vt:lpstr>Job Role Insights</vt:lpstr>
      <vt:lpstr>Job Role Insights</vt:lpstr>
      <vt:lpstr>Job Role Insights</vt:lpstr>
      <vt:lpstr>Predicting Attrition</vt:lpstr>
      <vt:lpstr>Predicting Attrition</vt:lpstr>
      <vt:lpstr>Predicting Attrition</vt:lpstr>
      <vt:lpstr>Predicting Attrition</vt:lpstr>
      <vt:lpstr>Predicting Attrition</vt:lpstr>
      <vt:lpstr>Predicting Attrition</vt:lpstr>
      <vt:lpstr>Predicting Salary</vt:lpstr>
      <vt:lpstr>Predicting Salary</vt:lpstr>
      <vt:lpstr>Predicting Salary</vt:lpstr>
      <vt:lpstr>Predicting Salary</vt:lpstr>
      <vt:lpstr>Predicting Salary</vt:lpstr>
      <vt:lpstr>Predicting Salary</vt:lpstr>
      <vt:lpstr>Conclusion</vt:lpstr>
    </vt:vector>
  </TitlesOfParts>
  <Company/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Employee Analysis</dc:title>
  <dc:creator>Microsoft Office User</dc:creator>
  <cp:lastModifiedBy>Microsoft Office User</cp:lastModifiedBy>
  <cp:revision>11</cp:revision>
  <dcterms:created xsi:type="dcterms:W3CDTF">2020-04-18T22:09:03Z</dcterms:created>
  <dcterms:modified xsi:type="dcterms:W3CDTF">2020-04-18T23:23:29Z</dcterms:modified>
</cp:coreProperties>
</file>